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9" r:id="rId5"/>
  </p:sldMasterIdLst>
  <p:notesMasterIdLst>
    <p:notesMasterId r:id="rId26"/>
  </p:notesMasterIdLst>
  <p:handoutMasterIdLst>
    <p:handoutMasterId r:id="rId27"/>
  </p:handoutMasterIdLst>
  <p:sldIdLst>
    <p:sldId id="286" r:id="rId6"/>
    <p:sldId id="300" r:id="rId7"/>
    <p:sldId id="317" r:id="rId8"/>
    <p:sldId id="387" r:id="rId9"/>
    <p:sldId id="389" r:id="rId10"/>
    <p:sldId id="392" r:id="rId11"/>
    <p:sldId id="393" r:id="rId12"/>
    <p:sldId id="394" r:id="rId13"/>
    <p:sldId id="395" r:id="rId14"/>
    <p:sldId id="396" r:id="rId15"/>
    <p:sldId id="398" r:id="rId16"/>
    <p:sldId id="397" r:id="rId17"/>
    <p:sldId id="399" r:id="rId18"/>
    <p:sldId id="400" r:id="rId19"/>
    <p:sldId id="401" r:id="rId20"/>
    <p:sldId id="402" r:id="rId21"/>
    <p:sldId id="405" r:id="rId22"/>
    <p:sldId id="388" r:id="rId23"/>
    <p:sldId id="404" r:id="rId24"/>
    <p:sldId id="406" r:id="rId25"/>
  </p:sldIdLst>
  <p:sldSz cx="9144000" cy="5143500" type="screen16x9"/>
  <p:notesSz cx="6797675" cy="9926638"/>
  <p:embeddedFontLst>
    <p:embeddedFont>
      <p:font typeface="MS PGothic" panose="020B0600070205080204" pitchFamily="34" charset="-12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sclaimer" id="{06C87856-8BDA-41CB-8E84-63F1CD0EA557}">
          <p14:sldIdLst/>
        </p14:section>
        <p14:section name="Presentation" id="{13166928-F41E-4381-B0E9-50844DDFA234}">
          <p14:sldIdLst>
            <p14:sldId id="286"/>
            <p14:sldId id="300"/>
            <p14:sldId id="317"/>
            <p14:sldId id="387"/>
            <p14:sldId id="389"/>
            <p14:sldId id="392"/>
            <p14:sldId id="393"/>
            <p14:sldId id="394"/>
            <p14:sldId id="395"/>
            <p14:sldId id="396"/>
            <p14:sldId id="398"/>
            <p14:sldId id="397"/>
            <p14:sldId id="399"/>
            <p14:sldId id="400"/>
            <p14:sldId id="401"/>
            <p14:sldId id="402"/>
            <p14:sldId id="405"/>
            <p14:sldId id="388"/>
            <p14:sldId id="404"/>
            <p14:sldId id="406"/>
          </p14:sldIdLst>
        </p14:section>
        <p14:section name="Backup" id="{3B089284-3C7B-4F2B-8972-801AC251D68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776">
          <p15:clr>
            <a:srgbClr val="A4A3A4"/>
          </p15:clr>
        </p15:guide>
        <p15:guide id="3" orient="horz" pos="190">
          <p15:clr>
            <a:srgbClr val="A4A3A4"/>
          </p15:clr>
        </p15:guide>
        <p15:guide id="4" orient="horz" pos="512">
          <p15:clr>
            <a:srgbClr val="A4A3A4"/>
          </p15:clr>
        </p15:guide>
        <p15:guide id="5" orient="horz" pos="1390">
          <p15:clr>
            <a:srgbClr val="A4A3A4"/>
          </p15:clr>
        </p15:guide>
        <p15:guide id="6" pos="2928">
          <p15:clr>
            <a:srgbClr val="A4A3A4"/>
          </p15:clr>
        </p15:guide>
        <p15:guide id="7" pos="1068">
          <p15:clr>
            <a:srgbClr val="A4A3A4"/>
          </p15:clr>
        </p15:guide>
        <p15:guide id="8" pos="2880">
          <p15:clr>
            <a:srgbClr val="A4A3A4"/>
          </p15:clr>
        </p15:guide>
        <p15:guide id="9" pos="288">
          <p15:clr>
            <a:srgbClr val="A4A3A4"/>
          </p15:clr>
        </p15:guide>
        <p15:guide id="10" pos="54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ge" initials="LG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E59"/>
    <a:srgbClr val="6D9C04"/>
    <a:srgbClr val="3594E8"/>
    <a:srgbClr val="008AC9"/>
    <a:srgbClr val="2649FF"/>
    <a:srgbClr val="1187A0"/>
    <a:srgbClr val="0E72A7"/>
    <a:srgbClr val="1083CF"/>
    <a:srgbClr val="192C6C"/>
    <a:srgbClr val="1189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0" autoAdjust="0"/>
    <p:restoredTop sz="95750" autoAdjust="0"/>
  </p:normalViewPr>
  <p:slideViewPr>
    <p:cSldViewPr snapToGrid="0" snapToObjects="1">
      <p:cViewPr varScale="1">
        <p:scale>
          <a:sx n="112" d="100"/>
          <a:sy n="112" d="100"/>
        </p:scale>
        <p:origin x="270" y="96"/>
      </p:cViewPr>
      <p:guideLst>
        <p:guide orient="horz" pos="1620"/>
        <p:guide orient="horz" pos="776"/>
        <p:guide orient="horz" pos="190"/>
        <p:guide orient="horz" pos="512"/>
        <p:guide orient="horz" pos="1390"/>
        <p:guide pos="2928"/>
        <p:guide pos="1068"/>
        <p:guide pos="2880"/>
        <p:guide pos="288"/>
        <p:guide pos="5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43D26-F355-3844-A4EF-19D4FD875597}" type="datetimeFigureOut">
              <a:rPr lang="de-DE" smtClean="0"/>
              <a:pPr/>
              <a:t>07.09.2016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F8682-5238-744E-880D-1D2793086B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73537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CFE12-C1FB-D740-8B6C-AFB72D5D4002}" type="datetimeFigureOut">
              <a:rPr lang="de-DE" smtClean="0"/>
              <a:pPr/>
              <a:t>07.09.2016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BA478-331B-4C41-B0D5-A69E59A4437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40391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07.09.2016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942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07.09.2016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867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07.09.2016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066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281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08.09.2016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465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07.09.2016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518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07.09.2016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01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07.09.2016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294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811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599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07.09.2016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13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07.09.2016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382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07.09.2016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066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66F9C3-2D91-4207-B2F4-E19AFCBEEBB2}" type="datetime1">
              <a:rPr lang="de-DE" smtClean="0"/>
              <a:t>07.09.2016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60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w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976311" y="1654969"/>
            <a:ext cx="5232400" cy="1692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100" cap="all" spc="100" baseline="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Optional Text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42975" y="1941508"/>
            <a:ext cx="5265737" cy="1205458"/>
          </a:xfrm>
        </p:spPr>
        <p:txBody>
          <a:bodyPr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Title</a:t>
            </a:r>
            <a:br>
              <a:rPr lang="en-GB" noProof="0" dirty="0" smtClean="0"/>
            </a:br>
            <a:r>
              <a:rPr lang="en-GB" noProof="0" dirty="0" smtClean="0"/>
              <a:t>two-line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76312" y="4348162"/>
            <a:ext cx="5232400" cy="338554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None/>
              <a:defRPr sz="11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Name</a:t>
            </a:r>
          </a:p>
          <a:p>
            <a:r>
              <a:rPr lang="de-DE" dirty="0" smtClean="0"/>
              <a:t>Date</a:t>
            </a:r>
            <a:endParaRPr lang="en-US" dirty="0"/>
          </a:p>
        </p:txBody>
      </p:sp>
      <p:pic>
        <p:nvPicPr>
          <p:cNvPr id="9" name="Picture 13" descr="\\psf\Host\Volumes\Bildarchiv\2_Logos\0_GFT_Group_Logos_Pack\02_Screen\01_Vector\GFT\illustrator_6\GFT_Logo_RGB.e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91" y="266547"/>
            <a:ext cx="1432800" cy="2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3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976312" y="1654969"/>
            <a:ext cx="7724458" cy="1692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100" cap="all" spc="100" baseline="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Agenda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73931" y="1905430"/>
            <a:ext cx="7710488" cy="279720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600" b="0">
                <a:solidFill>
                  <a:schemeClr val="bg1"/>
                </a:solidFill>
              </a:defRPr>
            </a:lvl1pPr>
            <a:lvl2pPr marL="407988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2pPr>
            <a:lvl3pPr marL="588963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3pPr>
            <a:lvl4pPr marL="766762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4pPr>
            <a:lvl5pPr marL="946150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pic>
        <p:nvPicPr>
          <p:cNvPr id="7" name="Picture 13" descr="\\psf\Host\Volumes\Bildarchiv\2_Logos\0_GFT_Group_Logos_Pack\02_Screen\01_Vector\GFT\illustrator_6\GFT_Logo_RGB.e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91" y="266547"/>
            <a:ext cx="1432800" cy="2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7283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221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976312" y="1654969"/>
            <a:ext cx="5232400" cy="1692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100" cap="all" spc="100" baseline="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42975" y="1941508"/>
            <a:ext cx="5265737" cy="1231106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Edit text master format here</a:t>
            </a:r>
          </a:p>
        </p:txBody>
      </p:sp>
      <p:pic>
        <p:nvPicPr>
          <p:cNvPr id="7" name="Picture 13" descr="\\psf\Host\Volumes\Bildarchiv\2_Logos\0_GFT_Group_Logos_Pack\02_Screen\01_Vector\GFT\illustrator_6\GFT_Logo_RGB.e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91" y="266547"/>
            <a:ext cx="1432800" cy="2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132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221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9264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6482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442800" y="1119187"/>
            <a:ext cx="4038600" cy="3362325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0000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4633200" y="1119187"/>
            <a:ext cx="4038600" cy="3362325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7184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2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53231" y="1119187"/>
            <a:ext cx="4038600" cy="3362325"/>
          </a:xfrm>
          <a:solidFill>
            <a:schemeClr val="tx2"/>
          </a:solidFill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GB" noProof="0" dirty="0" smtClean="0"/>
              <a:t>Click to insert image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0000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4634709" y="1119187"/>
            <a:ext cx="4038600" cy="3362325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39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0000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709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67798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" name="think-cell Folie" r:id="rId4" imgW="305" imgH="303" progId="TCLayout.ActiveDocument.1">
                  <p:embed/>
                </p:oleObj>
              </mc:Choice>
              <mc:Fallback>
                <p:oleObj name="think-cell Folie" r:id="rId4" imgW="305" imgH="3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7267291" y="269793"/>
            <a:ext cx="1433479" cy="261226"/>
          </a:xfrm>
          <a:prstGeom prst="rect">
            <a:avLst/>
          </a:prstGeom>
        </p:spPr>
      </p:pic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9" name="Textfeld 8"/>
          <p:cNvSpPr txBox="1"/>
          <p:nvPr userDrawn="1"/>
        </p:nvSpPr>
        <p:spPr bwMode="gray">
          <a:xfrm>
            <a:off x="942975" y="1521619"/>
            <a:ext cx="2885405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800"/>
            <a:r>
              <a:rPr lang="en-GB" sz="4500" b="1" noProof="0" dirty="0" smtClean="0">
                <a:solidFill>
                  <a:prstClr val="white"/>
                </a:solidFill>
              </a:rPr>
              <a:t>Thank you</a:t>
            </a:r>
            <a:endParaRPr lang="en-GB" sz="4500" b="1" noProof="0" dirty="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76312" y="2867532"/>
            <a:ext cx="7724458" cy="169277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1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6054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\\psf\Host\Volumes\Bildarchiv\2_Logos\0_GFT_Group_Logos_Pack\02_Screen\01_Vector\GFT\illustrator_6\GFT_Logo_RGB.em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91" y="266547"/>
            <a:ext cx="1432800" cy="2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6107590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think-cell Folie" r:id="rId13" imgW="305" imgH="303" progId="TCLayout.ActiveDocument.1">
                  <p:embed/>
                </p:oleObj>
              </mc:Choice>
              <mc:Fallback>
                <p:oleObj name="think-cell Folie" r:id="rId13" imgW="305" imgH="3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3707" y="1119187"/>
            <a:ext cx="8243888" cy="3362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noProof="0" dirty="0" smtClean="0"/>
              <a:t>Edit </a:t>
            </a:r>
            <a:r>
              <a:rPr lang="de-DE" noProof="0" dirty="0" err="1" smtClean="0"/>
              <a:t>text</a:t>
            </a:r>
            <a:r>
              <a:rPr lang="de-DE" noProof="0" dirty="0" smtClean="0"/>
              <a:t> </a:t>
            </a:r>
            <a:r>
              <a:rPr lang="de-DE" noProof="0" dirty="0" err="1" smtClean="0"/>
              <a:t>master</a:t>
            </a:r>
            <a:r>
              <a:rPr lang="de-DE" noProof="0" dirty="0" smtClean="0"/>
              <a:t> </a:t>
            </a:r>
            <a:r>
              <a:rPr lang="de-DE" noProof="0" dirty="0" err="1" smtClean="0"/>
              <a:t>format</a:t>
            </a:r>
            <a:endParaRPr lang="de-DE" noProof="0" dirty="0" smtClean="0"/>
          </a:p>
          <a:p>
            <a:pPr lvl="1"/>
            <a:r>
              <a:rPr lang="de-DE" noProof="0" dirty="0" smtClean="0"/>
              <a:t>2nd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2"/>
            <a:r>
              <a:rPr lang="de-DE" noProof="0" dirty="0" smtClean="0"/>
              <a:t>3rd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3"/>
            <a:r>
              <a:rPr lang="de-DE" noProof="0" dirty="0" smtClean="0"/>
              <a:t>4th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4"/>
            <a:r>
              <a:rPr lang="de-DE" noProof="0" dirty="0" smtClean="0"/>
              <a:t>5th </a:t>
            </a:r>
            <a:r>
              <a:rPr lang="de-DE" noProof="0" dirty="0" err="1" smtClean="0"/>
              <a:t>level</a:t>
            </a:r>
            <a:endParaRPr lang="en-GB" noProof="0" dirty="0"/>
          </a:p>
        </p:txBody>
      </p:sp>
      <p:cxnSp>
        <p:nvCxnSpPr>
          <p:cNvPr id="18" name="Gerader Verbinder 17"/>
          <p:cNvCxnSpPr/>
          <p:nvPr/>
        </p:nvCxnSpPr>
        <p:spPr bwMode="gray">
          <a:xfrm>
            <a:off x="450850" y="791141"/>
            <a:ext cx="824388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 bwMode="gray">
          <a:xfrm>
            <a:off x="-26670" y="4799647"/>
            <a:ext cx="9197340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44503" y="347341"/>
            <a:ext cx="669210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25" name="Textfeld 24"/>
          <p:cNvSpPr txBox="1"/>
          <p:nvPr/>
        </p:nvSpPr>
        <p:spPr bwMode="gray">
          <a:xfrm>
            <a:off x="451646" y="4922468"/>
            <a:ext cx="520976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685800"/>
            <a:r>
              <a:rPr lang="de-DE" sz="800" dirty="0" smtClean="0">
                <a:solidFill>
                  <a:srgbClr val="C8C8C8"/>
                </a:solidFill>
              </a:rPr>
              <a:t>GFT Group</a:t>
            </a:r>
            <a:endParaRPr lang="de-DE" sz="800" dirty="0">
              <a:solidFill>
                <a:srgbClr val="C8C8C8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 bwMode="gray">
          <a:xfrm>
            <a:off x="7846708" y="4922468"/>
            <a:ext cx="51937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defTabSz="685800"/>
            <a:r>
              <a:rPr lang="de-DE" sz="800" dirty="0" smtClean="0">
                <a:solidFill>
                  <a:srgbClr val="C8C8C8"/>
                </a:solidFill>
              </a:rPr>
              <a:t>14.12.2015</a:t>
            </a:r>
          </a:p>
        </p:txBody>
      </p:sp>
      <p:sp>
        <p:nvSpPr>
          <p:cNvPr id="27" name="Textfeld 26"/>
          <p:cNvSpPr txBox="1"/>
          <p:nvPr/>
        </p:nvSpPr>
        <p:spPr bwMode="gray">
          <a:xfrm>
            <a:off x="8488458" y="4922468"/>
            <a:ext cx="203581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defTabSz="685800"/>
            <a:fld id="{9BEB56B1-47F9-4FE5-8C4A-1727C808D5EE}" type="slidenum">
              <a:rPr lang="de-DE" sz="800" smtClean="0">
                <a:solidFill>
                  <a:srgbClr val="C8C8C8"/>
                </a:solidFill>
              </a:rPr>
              <a:pPr algn="r" defTabSz="685800"/>
              <a:t>‹#›</a:t>
            </a:fld>
            <a:endParaRPr lang="de-DE" sz="800" dirty="0">
              <a:solidFill>
                <a:srgbClr val="C8C8C8"/>
              </a:solidFill>
            </a:endParaRPr>
          </a:p>
        </p:txBody>
      </p:sp>
      <p:cxnSp>
        <p:nvCxnSpPr>
          <p:cNvPr id="28" name="Gerader Verbinder 27"/>
          <p:cNvCxnSpPr/>
          <p:nvPr/>
        </p:nvCxnSpPr>
        <p:spPr bwMode="gray">
          <a:xfrm flipV="1">
            <a:off x="8455978" y="4880837"/>
            <a:ext cx="0" cy="206373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451645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4488656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4656138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8694738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451645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4488656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4656138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8694738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rot="16200000">
            <a:off x="-142161" y="1016318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rot="16200000">
            <a:off x="-142161" y="4378643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rot="16200000">
            <a:off x="-142161" y="465328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rot="16200000">
            <a:off x="9286161" y="1016318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 rot="16200000">
            <a:off x="9286161" y="4378643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 rot="16200000">
            <a:off x="9286161" y="465328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8"/>
          <p:cNvSpPr txBox="1">
            <a:spLocks noChangeArrowheads="1"/>
          </p:cNvSpPr>
          <p:nvPr userDrawn="1"/>
        </p:nvSpPr>
        <p:spPr bwMode="auto">
          <a:xfrm>
            <a:off x="1278924" y="4945551"/>
            <a:ext cx="6172200" cy="7694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5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© GFT Technologies SE 2015 | All rights reserved.</a:t>
            </a:r>
            <a:endParaRPr lang="de-DE" sz="5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8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685800" rtl="0" eaLnBrk="1" latinLnBrk="0" hangingPunct="1">
        <a:lnSpc>
          <a:spcPts val="1700"/>
        </a:lnSpc>
        <a:spcBef>
          <a:spcPct val="0"/>
        </a:spcBef>
        <a:buNone/>
        <a:defRPr sz="1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79388" indent="-179388" algn="l" defTabSz="6858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Font typeface="Wingdings" panose="05000000000000000000" pitchFamily="2" charset="2"/>
        <a:buChar char="§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0975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177800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9388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80975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">
          <p15:clr>
            <a:srgbClr val="FBAE40"/>
          </p15:clr>
        </p15:guide>
        <p15:guide id="2" pos="5477">
          <p15:clr>
            <a:srgbClr val="FBAE40"/>
          </p15:clr>
        </p15:guide>
        <p15:guide id="3" pos="2828">
          <p15:clr>
            <a:srgbClr val="FBAE40"/>
          </p15:clr>
        </p15:guide>
        <p15:guide id="4" pos="2933">
          <p15:clr>
            <a:srgbClr val="FBAE40"/>
          </p15:clr>
        </p15:guide>
        <p15:guide id="5" orient="horz" pos="705">
          <p15:clr>
            <a:srgbClr val="FBAE40"/>
          </p15:clr>
        </p15:guide>
        <p15:guide id="6" orient="horz" pos="2823">
          <p15:clr>
            <a:srgbClr val="FBAE40"/>
          </p15:clr>
        </p15:guide>
        <p15:guide id="7" orient="horz" pos="2996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PT</a:t>
            </a:r>
            <a:r>
              <a:rPr lang="pl-PL" dirty="0" smtClean="0"/>
              <a:t>A</a:t>
            </a:r>
            <a:r>
              <a:rPr lang="en-GB" dirty="0" smtClean="0"/>
              <a:t>Q </a:t>
            </a:r>
            <a:r>
              <a:rPr lang="en-GB" dirty="0"/>
              <a:t>XXXIII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42975" y="1941508"/>
            <a:ext cx="7459153" cy="1205458"/>
          </a:xfrm>
        </p:spPr>
        <p:txBody>
          <a:bodyPr/>
          <a:lstStyle/>
          <a:p>
            <a:r>
              <a:rPr lang="pl-PL" dirty="0"/>
              <a:t>Apache JMeter™ </a:t>
            </a:r>
            <a:r>
              <a:rPr lang="pl-PL" dirty="0" smtClean="0"/>
              <a:t>3.0</a:t>
            </a:r>
            <a:br>
              <a:rPr lang="pl-PL" dirty="0" smtClean="0"/>
            </a:br>
            <a:r>
              <a:rPr lang="pl-PL" dirty="0" smtClean="0"/>
              <a:t>w praktyce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subTitle" idx="1"/>
          </p:nvPr>
        </p:nvSpPr>
        <p:spPr>
          <a:xfrm>
            <a:off x="976312" y="4348162"/>
            <a:ext cx="5232400" cy="338554"/>
          </a:xfrm>
        </p:spPr>
        <p:txBody>
          <a:bodyPr/>
          <a:lstStyle/>
          <a:p>
            <a:r>
              <a:rPr lang="pl-PL" dirty="0" smtClean="0"/>
              <a:t>Adrian Bala</a:t>
            </a:r>
          </a:p>
          <a:p>
            <a:r>
              <a:rPr lang="pl-PL" dirty="0" smtClean="0"/>
              <a:t>08.</a:t>
            </a:r>
            <a:r>
              <a:rPr lang="pl-PL" dirty="0" smtClean="0"/>
              <a:t>09.2016</a:t>
            </a:r>
            <a:endParaRPr lang="de-DE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2890" cy="13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0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/>
              <a:t>Demo </a:t>
            </a:r>
            <a:r>
              <a:rPr lang="pl-PL" dirty="0" smtClean="0"/>
              <a:t>2 </a:t>
            </a:r>
            <a:r>
              <a:rPr lang="pl-PL" dirty="0"/>
              <a:t>– </a:t>
            </a:r>
            <a:r>
              <a:rPr lang="pl-PL" dirty="0" smtClean="0"/>
              <a:t>RESTful API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</a:t>
            </a:r>
            <a:r>
              <a:rPr lang="de-DE" dirty="0" smtClean="0"/>
              <a:t>XXXIII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7. REST (według Roy’a Thomasa Fieldinga)</a:t>
            </a:r>
            <a:endParaRPr lang="en-GB" sz="1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03" y="817052"/>
            <a:ext cx="5041868" cy="34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 3 – </a:t>
            </a:r>
            <a:r>
              <a:rPr lang="pl-PL" dirty="0" smtClean="0"/>
              <a:t>DBMS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XXXIII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608400" y="1986280"/>
            <a:ext cx="2744550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defRPr/>
            </a:pPr>
            <a:r>
              <a:rPr lang="pl-PL" sz="1200" b="1" dirty="0" smtClean="0">
                <a:solidFill>
                  <a:schemeClr val="accent2"/>
                </a:solidFill>
              </a:rPr>
              <a:t>Oracle </a:t>
            </a:r>
            <a:r>
              <a:rPr lang="pl-PL" sz="1200" b="1" dirty="0">
                <a:solidFill>
                  <a:schemeClr val="accent2"/>
                </a:solidFill>
              </a:rPr>
              <a:t>DB</a:t>
            </a:r>
            <a:endParaRPr lang="en-GB" altLang="it-IT" sz="12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altLang="it-IT" sz="1000" dirty="0">
                <a:ea typeface="ＭＳ Ｐゴシック" panose="020B0600070205080204" pitchFamily="34" charset="-128"/>
              </a:rPr>
              <a:t>1979, Oracle</a:t>
            </a:r>
            <a:endParaRPr lang="en-GB" altLang="it-IT" sz="1000" dirty="0">
              <a:ea typeface="ＭＳ Ｐゴシック" panose="020B0600070205080204" pitchFamily="34" charset="-128"/>
            </a:endParaRPr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DB2</a:t>
            </a:r>
            <a:endParaRPr lang="en-GB" sz="12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sz="1000" dirty="0">
                <a:ea typeface="ＭＳ Ｐゴシック" panose="020B0600070205080204" pitchFamily="34" charset="-128"/>
              </a:rPr>
              <a:t>1983, IBM</a:t>
            </a:r>
            <a:endParaRPr lang="en-GB" sz="1000" dirty="0">
              <a:ea typeface="ＭＳ Ｐゴシック" panose="020B0600070205080204" pitchFamily="34" charset="-128"/>
            </a:endParaRPr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MS SQL</a:t>
            </a:r>
            <a:endParaRPr lang="en-GB" sz="12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altLang="it-IT" sz="1000" dirty="0">
                <a:ea typeface="ＭＳ Ｐゴシック" panose="020B0600070205080204" pitchFamily="34" charset="-128"/>
              </a:rPr>
              <a:t>1989, Microsoft</a:t>
            </a:r>
            <a:endParaRPr lang="en-GB" altLang="it-IT" sz="1000" dirty="0">
              <a:ea typeface="ＭＳ Ｐゴシック" panose="020B0600070205080204" pitchFamily="34" charset="-128"/>
            </a:endParaRPr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MySQL</a:t>
            </a:r>
            <a:endParaRPr lang="en-GB" sz="12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sz="1000" dirty="0">
                <a:ea typeface="ＭＳ Ｐゴシック" panose="020B0600070205080204" pitchFamily="34" charset="-128"/>
              </a:rPr>
              <a:t>1995, Oracle</a:t>
            </a:r>
            <a:endParaRPr lang="en-GB" sz="1000" dirty="0">
              <a:ea typeface="ＭＳ Ｐゴシック" panose="020B0600070205080204" pitchFamily="34" charset="-128"/>
            </a:endParaRPr>
          </a:p>
          <a:p>
            <a:pPr fontAlgn="base">
              <a:spcBef>
                <a:spcPts val="600"/>
              </a:spcBef>
              <a:spcAft>
                <a:spcPts val="100"/>
              </a:spcAft>
              <a:defRPr/>
            </a:pPr>
            <a:r>
              <a:rPr lang="pl-PL" sz="12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SQLite</a:t>
            </a:r>
            <a:r>
              <a:rPr lang="en-GB" sz="12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1200" b="1" dirty="0">
                <a:ea typeface="ＭＳ Ｐゴシック" panose="020B0600070205080204" pitchFamily="34" charset="-128"/>
              </a:rPr>
              <a:t/>
            </a:r>
            <a:br>
              <a:rPr lang="en-GB" sz="1200" b="1" dirty="0">
                <a:ea typeface="ＭＳ Ｐゴシック" panose="020B0600070205080204" pitchFamily="34" charset="-128"/>
              </a:rPr>
            </a:br>
            <a:r>
              <a:rPr lang="pl-PL" sz="1000" dirty="0">
                <a:ea typeface="ＭＳ Ｐゴシック" panose="020B0600070205080204" pitchFamily="34" charset="-128"/>
              </a:rPr>
              <a:t>2000, Richard </a:t>
            </a:r>
            <a:r>
              <a:rPr lang="pl-PL" sz="1000" dirty="0" smtClean="0">
                <a:ea typeface="ＭＳ Ｐゴシック" panose="020B0600070205080204" pitchFamily="34" charset="-128"/>
              </a:rPr>
              <a:t>Hipp</a:t>
            </a:r>
            <a:endParaRPr lang="pl-PL" altLang="it-IT" sz="1000" dirty="0"/>
          </a:p>
        </p:txBody>
      </p:sp>
      <p:sp>
        <p:nvSpPr>
          <p:cNvPr id="14" name="Rechteck 13"/>
          <p:cNvSpPr/>
          <p:nvPr/>
        </p:nvSpPr>
        <p:spPr>
          <a:xfrm>
            <a:off x="6152400" y="1986915"/>
            <a:ext cx="2736936" cy="27776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defRPr/>
            </a:pPr>
            <a:r>
              <a:rPr lang="pl-PL" sz="1200" b="1" dirty="0" smtClean="0">
                <a:solidFill>
                  <a:schemeClr val="accent2"/>
                </a:solidFill>
              </a:rPr>
              <a:t>SQLite </a:t>
            </a:r>
            <a:r>
              <a:rPr lang="pl-PL" sz="1200" b="1" dirty="0">
                <a:solidFill>
                  <a:schemeClr val="accent2"/>
                </a:solidFill>
              </a:rPr>
              <a:t>– https://www.sqlite.org/</a:t>
            </a:r>
            <a:endParaRPr lang="en-GB" altLang="it-IT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en-US" altLang="it-IT" sz="1000" dirty="0"/>
              <a:t>SQLite </a:t>
            </a:r>
            <a:r>
              <a:rPr lang="pl-PL" altLang="it-IT" sz="1000" dirty="0" smtClean="0"/>
              <a:t>jest </a:t>
            </a:r>
            <a:r>
              <a:rPr lang="pl-PL" altLang="it-IT" sz="1000" dirty="0"/>
              <a:t>biblioteką </a:t>
            </a:r>
            <a:r>
              <a:rPr lang="pl-PL" altLang="it-IT" sz="1000" dirty="0" smtClean="0"/>
              <a:t>oprogramowania</a:t>
            </a:r>
            <a:r>
              <a:rPr lang="pl-PL" altLang="it-IT" sz="1000" dirty="0"/>
              <a:t>, </a:t>
            </a:r>
            <a:r>
              <a:rPr lang="pl-PL" altLang="it-IT" sz="1000" dirty="0" smtClean="0"/>
              <a:t>która </a:t>
            </a:r>
            <a:r>
              <a:rPr lang="pl-PL" altLang="it-IT" sz="1000" dirty="0"/>
              <a:t>implementuje </a:t>
            </a:r>
            <a:r>
              <a:rPr lang="pl-PL" altLang="it-IT" sz="1000" dirty="0" smtClean="0"/>
              <a:t>samowystarczalny, bez serwerowy i bez konfiguracyjny silnik transakcyjnej bazy </a:t>
            </a:r>
            <a:r>
              <a:rPr lang="pl-PL" altLang="it-IT" sz="1000" dirty="0"/>
              <a:t>danych </a:t>
            </a:r>
            <a:r>
              <a:rPr lang="pl-PL" altLang="it-IT" sz="1000" dirty="0" smtClean="0"/>
              <a:t>SQL</a:t>
            </a:r>
            <a:r>
              <a:rPr lang="en-US" altLang="it-IT" sz="1000" dirty="0" smtClean="0"/>
              <a:t>.</a:t>
            </a:r>
            <a:endParaRPr lang="en-GB" altLang="it-IT" sz="1000" dirty="0"/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</a:rPr>
              <a:t>MySQL – https://www.mysql.com/</a:t>
            </a:r>
            <a:endParaRPr lang="en-GB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en-US" sz="1000" dirty="0"/>
              <a:t>MySQL </a:t>
            </a:r>
            <a:r>
              <a:rPr lang="pl-PL" sz="1000" dirty="0" smtClean="0"/>
              <a:t>jest najbardziej popularną bazą </a:t>
            </a:r>
            <a:r>
              <a:rPr lang="pl-PL" sz="1000" dirty="0"/>
              <a:t>danych </a:t>
            </a:r>
            <a:r>
              <a:rPr lang="pl-PL" sz="1000" dirty="0" smtClean="0"/>
              <a:t>typu </a:t>
            </a:r>
            <a:r>
              <a:rPr lang="pl-PL" sz="1000" i="1" dirty="0" smtClean="0"/>
              <a:t>open </a:t>
            </a:r>
            <a:r>
              <a:rPr lang="pl-PL" sz="1000" i="1" dirty="0"/>
              <a:t>source</a:t>
            </a:r>
            <a:r>
              <a:rPr lang="pl-PL" sz="1000" dirty="0"/>
              <a:t> na </a:t>
            </a:r>
            <a:r>
              <a:rPr lang="pl-PL" sz="1000" dirty="0" smtClean="0"/>
              <a:t>świecie</a:t>
            </a:r>
            <a:r>
              <a:rPr lang="en-US" sz="1000" dirty="0" smtClean="0"/>
              <a:t>.</a:t>
            </a:r>
            <a:endParaRPr lang="pl-PL" sz="1000" dirty="0" smtClean="0"/>
          </a:p>
          <a:p>
            <a:pPr fontAlgn="base">
              <a:spcAft>
                <a:spcPts val="300"/>
              </a:spcAft>
              <a:defRPr/>
            </a:pPr>
            <a:endParaRPr lang="pl-PL" sz="1000" dirty="0"/>
          </a:p>
          <a:p>
            <a:pPr fontAlgn="base">
              <a:spcAft>
                <a:spcPts val="300"/>
              </a:spcAft>
              <a:defRPr/>
            </a:pPr>
            <a:r>
              <a:rPr lang="en-GB" sz="1200" b="1" dirty="0">
                <a:solidFill>
                  <a:schemeClr val="accent2"/>
                </a:solidFill>
              </a:rPr>
              <a:t>OracleSQL</a:t>
            </a:r>
            <a:r>
              <a:rPr lang="pl-PL" sz="1200" b="1" dirty="0">
                <a:solidFill>
                  <a:schemeClr val="accent2"/>
                </a:solidFill>
              </a:rPr>
              <a:t> </a:t>
            </a:r>
            <a:r>
              <a:rPr lang="pl-PL" sz="1200" b="1" dirty="0" smtClean="0">
                <a:solidFill>
                  <a:schemeClr val="accent2"/>
                </a:solidFill>
              </a:rPr>
              <a:t>– http</a:t>
            </a:r>
            <a:r>
              <a:rPr lang="pl-PL" sz="1200" b="1" dirty="0">
                <a:solidFill>
                  <a:schemeClr val="accent2"/>
                </a:solidFill>
              </a:rPr>
              <a:t>://</a:t>
            </a:r>
            <a:r>
              <a:rPr lang="pl-PL" sz="1200" b="1" dirty="0" smtClean="0">
                <a:solidFill>
                  <a:schemeClr val="accent2"/>
                </a:solidFill>
              </a:rPr>
              <a:t>www.oracle.com/</a:t>
            </a:r>
          </a:p>
          <a:p>
            <a:pPr fontAlgn="base">
              <a:spcAft>
                <a:spcPts val="300"/>
              </a:spcAft>
              <a:defRPr/>
            </a:pPr>
            <a:r>
              <a:rPr lang="pl-PL" sz="1000" dirty="0"/>
              <a:t>Oracle Database </a:t>
            </a:r>
            <a:r>
              <a:rPr lang="pl-PL" sz="1000" dirty="0" smtClean="0"/>
              <a:t>12c to pierwsza </a:t>
            </a:r>
            <a:r>
              <a:rPr lang="pl-PL" sz="1000" dirty="0"/>
              <a:t>na świecie baza danych </a:t>
            </a:r>
            <a:r>
              <a:rPr lang="pl-PL" sz="1000" dirty="0" smtClean="0"/>
              <a:t>zaprojektowana do zastosowań chmurowych.</a:t>
            </a:r>
            <a:endParaRPr lang="en-GB" sz="1000" dirty="0"/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</a:rPr>
              <a:t>SQL </a:t>
            </a:r>
            <a:r>
              <a:rPr lang="pl-PL" sz="1200" b="1" dirty="0" smtClean="0">
                <a:solidFill>
                  <a:schemeClr val="accent2"/>
                </a:solidFill>
              </a:rPr>
              <a:t>standard </a:t>
            </a:r>
            <a:r>
              <a:rPr lang="pl-PL" sz="1200" b="1" dirty="0">
                <a:solidFill>
                  <a:schemeClr val="accent2"/>
                </a:solidFill>
              </a:rPr>
              <a:t>– http://www.iso.org/</a:t>
            </a:r>
            <a:endParaRPr lang="en-GB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sz="1000" dirty="0"/>
              <a:t>ISO / IEC 9075</a:t>
            </a:r>
            <a:r>
              <a:rPr lang="pl-PL" sz="1000" dirty="0"/>
              <a:t>.</a:t>
            </a:r>
            <a:endParaRPr lang="en-GB" sz="1000" dirty="0"/>
          </a:p>
        </p:txBody>
      </p:sp>
      <p:sp>
        <p:nvSpPr>
          <p:cNvPr id="15" name="Rechteck 14"/>
          <p:cNvSpPr/>
          <p:nvPr/>
        </p:nvSpPr>
        <p:spPr>
          <a:xfrm>
            <a:off x="3456000" y="1986915"/>
            <a:ext cx="2651498" cy="2631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defRPr/>
            </a:pPr>
            <a:r>
              <a:rPr lang="pl-PL" sz="1200" b="1" dirty="0" smtClean="0">
                <a:solidFill>
                  <a:schemeClr val="accent2"/>
                </a:solidFill>
              </a:rPr>
              <a:t>Język Definicji Danych (DDL)</a:t>
            </a:r>
            <a:endParaRPr lang="en-GB" altLang="it-IT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altLang="it-IT" sz="1000" dirty="0"/>
              <a:t>CREATE</a:t>
            </a:r>
            <a:r>
              <a:rPr lang="en-GB" altLang="it-IT" sz="1000" dirty="0"/>
              <a:t> </a:t>
            </a:r>
            <a:br>
              <a:rPr lang="en-GB" altLang="it-IT" sz="1000" dirty="0"/>
            </a:br>
            <a:r>
              <a:rPr lang="pl-PL" altLang="it-IT" sz="1000" dirty="0"/>
              <a:t>DROP</a:t>
            </a:r>
            <a:r>
              <a:rPr lang="en-GB" altLang="it-IT" sz="1000" dirty="0"/>
              <a:t> </a:t>
            </a:r>
            <a:br>
              <a:rPr lang="en-GB" altLang="it-IT" sz="1000" dirty="0"/>
            </a:br>
            <a:r>
              <a:rPr lang="pl-PL" altLang="it-IT" sz="1000" dirty="0"/>
              <a:t>ALTER</a:t>
            </a:r>
            <a:r>
              <a:rPr lang="en-GB" altLang="it-IT" sz="1000" dirty="0"/>
              <a:t/>
            </a:r>
            <a:br>
              <a:rPr lang="en-GB" altLang="it-IT" sz="1000" dirty="0"/>
            </a:br>
            <a:r>
              <a:rPr lang="pl-PL" altLang="it-IT" sz="1000" dirty="0"/>
              <a:t>TRUNCATE</a:t>
            </a:r>
            <a:endParaRPr lang="en-GB" altLang="it-IT" sz="1000" dirty="0"/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>
                <a:solidFill>
                  <a:schemeClr val="accent2"/>
                </a:solidFill>
              </a:rPr>
              <a:t>Język </a:t>
            </a:r>
            <a:r>
              <a:rPr lang="pl-PL" sz="1200" b="1" dirty="0" smtClean="0">
                <a:solidFill>
                  <a:schemeClr val="accent2"/>
                </a:solidFill>
              </a:rPr>
              <a:t>Przetwarzania Danych </a:t>
            </a:r>
            <a:r>
              <a:rPr lang="pl-PL" sz="1200" b="1" dirty="0">
                <a:solidFill>
                  <a:schemeClr val="accent2"/>
                </a:solidFill>
              </a:rPr>
              <a:t>(</a:t>
            </a:r>
            <a:r>
              <a:rPr lang="pl-PL" sz="1200" b="1" dirty="0" smtClean="0">
                <a:solidFill>
                  <a:schemeClr val="accent2"/>
                </a:solidFill>
              </a:rPr>
              <a:t>DML)</a:t>
            </a:r>
            <a:endParaRPr lang="en-GB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altLang="it-IT" sz="1000" dirty="0"/>
              <a:t>SELECT</a:t>
            </a:r>
            <a:r>
              <a:rPr lang="en-GB" altLang="it-IT" sz="1000" dirty="0"/>
              <a:t> </a:t>
            </a:r>
            <a:br>
              <a:rPr lang="en-GB" altLang="it-IT" sz="1000" dirty="0"/>
            </a:br>
            <a:r>
              <a:rPr lang="pl-PL" altLang="it-IT" sz="1000" dirty="0"/>
              <a:t>INSERT</a:t>
            </a:r>
            <a:r>
              <a:rPr lang="en-GB" altLang="it-IT" sz="1000" dirty="0"/>
              <a:t> </a:t>
            </a:r>
            <a:br>
              <a:rPr lang="en-GB" altLang="it-IT" sz="1000" dirty="0"/>
            </a:br>
            <a:r>
              <a:rPr lang="pl-PL" altLang="it-IT" sz="1000" dirty="0"/>
              <a:t>DELETE</a:t>
            </a:r>
            <a:r>
              <a:rPr lang="en-GB" altLang="it-IT" sz="1000" dirty="0"/>
              <a:t/>
            </a:r>
            <a:br>
              <a:rPr lang="en-GB" altLang="it-IT" sz="1000" dirty="0"/>
            </a:br>
            <a:r>
              <a:rPr lang="pl-PL" altLang="it-IT" sz="1000" dirty="0"/>
              <a:t>UPDATE</a:t>
            </a:r>
            <a:endParaRPr lang="en-GB" altLang="it-IT" sz="1000" dirty="0"/>
          </a:p>
          <a:p>
            <a:pPr fontAlgn="base">
              <a:spcBef>
                <a:spcPts val="600"/>
              </a:spcBef>
              <a:defRPr/>
            </a:pPr>
            <a:r>
              <a:rPr lang="pl-PL" sz="1200" b="1" dirty="0" smtClean="0">
                <a:solidFill>
                  <a:schemeClr val="accent2"/>
                </a:solidFill>
              </a:rPr>
              <a:t>Typy Danych</a:t>
            </a:r>
            <a:endParaRPr lang="en-GB" sz="1200" b="1" dirty="0">
              <a:solidFill>
                <a:schemeClr val="accent2"/>
              </a:solidFill>
            </a:endParaRPr>
          </a:p>
          <a:p>
            <a:pPr fontAlgn="base">
              <a:spcAft>
                <a:spcPts val="300"/>
              </a:spcAft>
              <a:defRPr/>
            </a:pPr>
            <a:r>
              <a:rPr lang="pl-PL" altLang="it-IT" sz="1000" dirty="0"/>
              <a:t>NUMBERS</a:t>
            </a:r>
            <a:r>
              <a:rPr lang="en-GB" altLang="it-IT" sz="1000" dirty="0"/>
              <a:t> </a:t>
            </a:r>
            <a:br>
              <a:rPr lang="en-GB" altLang="it-IT" sz="1000" dirty="0"/>
            </a:br>
            <a:r>
              <a:rPr lang="pl-PL" altLang="it-IT" sz="1000" dirty="0"/>
              <a:t>DATES</a:t>
            </a:r>
            <a:r>
              <a:rPr lang="en-GB" altLang="it-IT" sz="1000" dirty="0"/>
              <a:t/>
            </a:r>
            <a:br>
              <a:rPr lang="en-GB" altLang="it-IT" sz="1000" dirty="0"/>
            </a:br>
            <a:r>
              <a:rPr lang="pl-PL" altLang="it-IT" sz="1000" dirty="0"/>
              <a:t>TIME</a:t>
            </a:r>
            <a:r>
              <a:rPr lang="en-GB" altLang="it-IT" sz="1000" dirty="0"/>
              <a:t/>
            </a:r>
            <a:br>
              <a:rPr lang="en-GB" altLang="it-IT" sz="1000" dirty="0"/>
            </a:br>
            <a:r>
              <a:rPr lang="pl-PL" altLang="it-IT" sz="1000" dirty="0" smtClean="0"/>
              <a:t>CHARS</a:t>
            </a:r>
            <a:endParaRPr lang="en-GB" altLang="es-ES" sz="1000" dirty="0"/>
          </a:p>
        </p:txBody>
      </p:sp>
      <p:sp>
        <p:nvSpPr>
          <p:cNvPr id="16" name="Freihandform 15"/>
          <p:cNvSpPr/>
          <p:nvPr/>
        </p:nvSpPr>
        <p:spPr bwMode="gray">
          <a:xfrm>
            <a:off x="464930" y="113315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 bwMode="gray">
          <a:xfrm>
            <a:off x="608400" y="1300277"/>
            <a:ext cx="1205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cap="all" dirty="0" smtClean="0">
                <a:solidFill>
                  <a:schemeClr val="accent1"/>
                </a:solidFill>
              </a:rPr>
              <a:t>s</a:t>
            </a:r>
            <a:r>
              <a:rPr lang="pl-PL" sz="1400" cap="all" dirty="0">
                <a:solidFill>
                  <a:schemeClr val="accent1"/>
                </a:solidFill>
              </a:rPr>
              <a:t>QL + </a:t>
            </a:r>
            <a:r>
              <a:rPr lang="pl-PL" sz="1400" cap="all" dirty="0" smtClean="0">
                <a:solidFill>
                  <a:schemeClr val="accent1"/>
                </a:solidFill>
              </a:rPr>
              <a:t>RDBMS</a:t>
            </a:r>
            <a:endParaRPr lang="en-US" sz="1400" cap="all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 bwMode="gray">
          <a:xfrm>
            <a:off x="3274191" y="113315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/>
          </a:p>
        </p:txBody>
      </p:sp>
      <p:sp>
        <p:nvSpPr>
          <p:cNvPr id="19" name="Textfeld 18"/>
          <p:cNvSpPr txBox="1"/>
          <p:nvPr/>
        </p:nvSpPr>
        <p:spPr bwMode="gray">
          <a:xfrm>
            <a:off x="3456000" y="1300277"/>
            <a:ext cx="128188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cap="all" dirty="0" smtClean="0">
                <a:solidFill>
                  <a:schemeClr val="accent1"/>
                </a:solidFill>
              </a:rPr>
              <a:t>s</a:t>
            </a:r>
            <a:r>
              <a:rPr lang="pl-PL" sz="1400" cap="all" dirty="0">
                <a:solidFill>
                  <a:schemeClr val="accent1"/>
                </a:solidFill>
              </a:rPr>
              <a:t>QL DDL / </a:t>
            </a:r>
            <a:r>
              <a:rPr lang="pl-PL" sz="1400" cap="all" dirty="0" smtClean="0">
                <a:solidFill>
                  <a:schemeClr val="accent1"/>
                </a:solidFill>
              </a:rPr>
              <a:t>DML</a:t>
            </a:r>
            <a:endParaRPr lang="en-US" sz="1400" cap="all" dirty="0">
              <a:solidFill>
                <a:schemeClr val="accent1"/>
              </a:solidFill>
            </a:endParaRPr>
          </a:p>
        </p:txBody>
      </p:sp>
      <p:sp>
        <p:nvSpPr>
          <p:cNvPr id="21" name="Freihandform 20"/>
          <p:cNvSpPr/>
          <p:nvPr/>
        </p:nvSpPr>
        <p:spPr bwMode="gray">
          <a:xfrm>
            <a:off x="6009367" y="113315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/>
          </a:p>
        </p:txBody>
      </p:sp>
      <p:sp>
        <p:nvSpPr>
          <p:cNvPr id="22" name="Textfeld 21"/>
          <p:cNvSpPr txBox="1"/>
          <p:nvPr/>
        </p:nvSpPr>
        <p:spPr bwMode="gray">
          <a:xfrm>
            <a:off x="6152400" y="1300277"/>
            <a:ext cx="100001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l-PL" sz="1400" cap="all" dirty="0" smtClean="0">
                <a:solidFill>
                  <a:schemeClr val="accent1"/>
                </a:solidFill>
              </a:rPr>
              <a:t>SQL –</a:t>
            </a:r>
            <a:r>
              <a:rPr lang="pl-PL" sz="1400" cap="all" dirty="0">
                <a:solidFill>
                  <a:schemeClr val="accent1"/>
                </a:solidFill>
              </a:rPr>
              <a:t> </a:t>
            </a:r>
            <a:r>
              <a:rPr lang="pl-PL" sz="1400" cap="all" dirty="0" smtClean="0">
                <a:solidFill>
                  <a:schemeClr val="accent1"/>
                </a:solidFill>
              </a:rPr>
              <a:t>linki</a:t>
            </a:r>
            <a:endParaRPr lang="pl-PL" sz="1400" cap="all" dirty="0" smtClean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04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/>
              <a:t>Demo </a:t>
            </a:r>
            <a:r>
              <a:rPr lang="pl-PL" dirty="0" smtClean="0"/>
              <a:t>4 </a:t>
            </a:r>
            <a:r>
              <a:rPr lang="pl-PL" dirty="0"/>
              <a:t>– </a:t>
            </a:r>
            <a:r>
              <a:rPr lang="pl-PL" dirty="0" smtClean="0"/>
              <a:t>Regresja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</a:t>
            </a:r>
            <a:r>
              <a:rPr lang="de-DE" dirty="0" smtClean="0"/>
              <a:t>XXXIII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8. Biały kapelusz</a:t>
            </a:r>
            <a:endParaRPr lang="en-GB" sz="12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35" y="831273"/>
            <a:ext cx="3098803" cy="34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5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 </a:t>
            </a:r>
            <a:r>
              <a:rPr lang="pl-PL" dirty="0" smtClean="0"/>
              <a:t>5 </a:t>
            </a:r>
            <a:r>
              <a:rPr lang="pl-PL" dirty="0"/>
              <a:t>– </a:t>
            </a:r>
            <a:r>
              <a:rPr lang="pl-PL" dirty="0" smtClean="0"/>
              <a:t>Stres testy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</a:t>
            </a:r>
            <a:r>
              <a:rPr lang="de-DE" dirty="0" smtClean="0"/>
              <a:t>XXXIII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9. Przedmiot testów obciążeniowych i wydajnościowych –</a:t>
            </a:r>
            <a:r>
              <a:rPr lang="pl-PL" sz="1200" dirty="0"/>
              <a:t> </a:t>
            </a:r>
            <a:r>
              <a:rPr lang="pl-PL" sz="1200" dirty="0" smtClean="0"/>
              <a:t>ChemCalc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04" y="831191"/>
            <a:ext cx="6078666" cy="34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 6</a:t>
            </a:r>
            <a:r>
              <a:rPr lang="pl-PL" dirty="0" smtClean="0"/>
              <a:t> </a:t>
            </a:r>
            <a:r>
              <a:rPr lang="pl-PL" dirty="0"/>
              <a:t>– </a:t>
            </a:r>
            <a:r>
              <a:rPr lang="pl-PL" dirty="0" smtClean="0"/>
              <a:t>Gra on-line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</a:t>
            </a:r>
            <a:r>
              <a:rPr lang="de-DE" dirty="0" smtClean="0"/>
              <a:t>XXXIII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10. Gra w szachy on-line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97" y="880237"/>
            <a:ext cx="3791480" cy="337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 </a:t>
            </a:r>
            <a:r>
              <a:rPr lang="pl-PL" dirty="0" smtClean="0"/>
              <a:t>7 </a:t>
            </a:r>
            <a:r>
              <a:rPr lang="pl-PL" dirty="0"/>
              <a:t>– </a:t>
            </a:r>
            <a:r>
              <a:rPr lang="pl-PL" dirty="0" smtClean="0"/>
              <a:t>Nagraj &gt; Odtwórz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</a:t>
            </a:r>
            <a:r>
              <a:rPr lang="de-DE" dirty="0" smtClean="0"/>
              <a:t>XXXIII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11. </a:t>
            </a:r>
            <a:r>
              <a:rPr lang="pl-PL" sz="1200" dirty="0"/>
              <a:t>Apache JMeter™ 3.0 </a:t>
            </a:r>
            <a:r>
              <a:rPr lang="pl-PL" sz="1200" dirty="0" smtClean="0"/>
              <a:t>– </a:t>
            </a:r>
            <a:r>
              <a:rPr lang="pl-PL" sz="1200" dirty="0"/>
              <a:t>Nagraj &gt; Odtwórz</a:t>
            </a:r>
            <a:endParaRPr lang="pl-PL" sz="1200" dirty="0" smtClean="0"/>
          </a:p>
        </p:txBody>
      </p:sp>
      <p:grpSp>
        <p:nvGrpSpPr>
          <p:cNvPr id="8" name="Grupa 7"/>
          <p:cNvGrpSpPr/>
          <p:nvPr/>
        </p:nvGrpSpPr>
        <p:grpSpPr>
          <a:xfrm>
            <a:off x="1031404" y="1174393"/>
            <a:ext cx="7096066" cy="3076047"/>
            <a:chOff x="431798" y="1357387"/>
            <a:chExt cx="8318501" cy="3746403"/>
          </a:xfrm>
        </p:grpSpPr>
        <p:sp>
          <p:nvSpPr>
            <p:cNvPr id="9" name="Shape 150"/>
            <p:cNvSpPr/>
            <p:nvPr/>
          </p:nvSpPr>
          <p:spPr>
            <a:xfrm>
              <a:off x="431798" y="1357388"/>
              <a:ext cx="1825677" cy="374640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Shape 151"/>
            <p:cNvSpPr/>
            <p:nvPr/>
          </p:nvSpPr>
          <p:spPr>
            <a:xfrm>
              <a:off x="3201229" y="2992463"/>
              <a:ext cx="1925579" cy="47625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Shape 152"/>
            <p:cNvSpPr/>
            <p:nvPr/>
          </p:nvSpPr>
          <p:spPr>
            <a:xfrm>
              <a:off x="6070563" y="1357387"/>
              <a:ext cx="2679736" cy="374640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3445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PTaQ XXXIII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altLang="de-DE" sz="4500" dirty="0" smtClean="0"/>
              <a:t>Podsumowanie</a:t>
            </a:r>
            <a:endParaRPr lang="en-GB" sz="4500" dirty="0"/>
          </a:p>
        </p:txBody>
      </p:sp>
    </p:spTree>
    <p:extLst>
      <p:ext uri="{BB962C8B-B14F-4D97-AF65-F5344CB8AC3E}">
        <p14:creationId xmlns:p14="http://schemas.microsoft.com/office/powerpoint/2010/main" val="407562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/>
              <a:t>Apache JMeter™ </a:t>
            </a:r>
            <a:r>
              <a:rPr lang="pl-PL" dirty="0" smtClean="0"/>
              <a:t>3.0 – podsumowanie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XXXIII</a:t>
            </a:r>
            <a:endParaRPr lang="de-DE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38150" y="1058003"/>
            <a:ext cx="8243888" cy="323918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pl-PL" sz="1600" dirty="0" smtClean="0"/>
              <a:t>Zalety </a:t>
            </a:r>
            <a:r>
              <a:rPr lang="pl-PL" sz="1600" dirty="0"/>
              <a:t>Apache JMeter™ </a:t>
            </a:r>
            <a:r>
              <a:rPr lang="pl-PL" sz="1600" dirty="0" smtClean="0"/>
              <a:t>3.0</a:t>
            </a:r>
            <a:r>
              <a:rPr lang="pl-PL" sz="1400" dirty="0" smtClean="0"/>
              <a:t>:</a:t>
            </a:r>
            <a:endParaRPr lang="pl-PL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uniwersalność</a:t>
            </a:r>
            <a:endParaRPr lang="pl-PL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/>
              <a:t>przenośność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wielowątkowość</a:t>
            </a:r>
            <a:endParaRPr lang="pl-PL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użyteczność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łatwość </a:t>
            </a:r>
            <a:r>
              <a:rPr lang="pl-PL" sz="1400" dirty="0"/>
              <a:t>obsługi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/>
              <a:t>łatwość nauki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/>
              <a:t>aktualność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konfigurowalność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modyfikowalność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automatyzacja</a:t>
            </a:r>
            <a:endParaRPr lang="pl-PL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pl-PL" sz="1400" dirty="0" smtClean="0"/>
              <a:t>darmowość</a:t>
            </a:r>
            <a:endParaRPr lang="pl-PL" altLang="de-DE" sz="1400" dirty="0"/>
          </a:p>
        </p:txBody>
      </p:sp>
      <p:grpSp>
        <p:nvGrpSpPr>
          <p:cNvPr id="14" name="Grupa 13"/>
          <p:cNvGrpSpPr/>
          <p:nvPr/>
        </p:nvGrpSpPr>
        <p:grpSpPr>
          <a:xfrm>
            <a:off x="4805315" y="1058003"/>
            <a:ext cx="3876723" cy="3585949"/>
            <a:chOff x="4939339" y="2428251"/>
            <a:chExt cx="3876723" cy="3585949"/>
          </a:xfrm>
        </p:grpSpPr>
        <p:sp>
          <p:nvSpPr>
            <p:cNvPr id="15" name="Rechteck 6"/>
            <p:cNvSpPr>
              <a:spLocks noChangeArrowheads="1"/>
            </p:cNvSpPr>
            <p:nvPr/>
          </p:nvSpPr>
          <p:spPr bwMode="auto">
            <a:xfrm>
              <a:off x="4971184" y="5727156"/>
              <a:ext cx="3813032" cy="28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buClr>
                  <a:schemeClr val="accent1"/>
                </a:buClr>
                <a:buSzPct val="150000"/>
              </a:pPr>
              <a:r>
                <a:rPr lang="pl-PL" sz="1100" dirty="0" smtClean="0"/>
                <a:t>Rys. 12. </a:t>
              </a:r>
              <a:r>
                <a:rPr lang="pl-PL" sz="1100" dirty="0"/>
                <a:t>Apache JMeter™ 3.0 </a:t>
              </a:r>
              <a:r>
                <a:rPr lang="pl-PL" sz="1100" dirty="0" smtClean="0"/>
                <a:t>–</a:t>
              </a:r>
              <a:r>
                <a:rPr lang="pl-PL" sz="1100" dirty="0" smtClean="0"/>
                <a:t> funkcje i zalety</a:t>
              </a:r>
              <a:endParaRPr lang="pl-PL" sz="1100" dirty="0"/>
            </a:p>
          </p:txBody>
        </p:sp>
        <p:pic>
          <p:nvPicPr>
            <p:cNvPr id="16" name="Obraz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339" y="2428251"/>
              <a:ext cx="3876723" cy="3234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90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Odniesienia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</a:t>
            </a:r>
            <a:r>
              <a:rPr lang="de-DE" dirty="0" smtClean="0"/>
              <a:t>XXXIII</a:t>
            </a:r>
            <a:endParaRPr lang="de-DE" dirty="0"/>
          </a:p>
        </p:txBody>
      </p:sp>
      <p:sp>
        <p:nvSpPr>
          <p:cNvPr id="10" name="Rechteck 6"/>
          <p:cNvSpPr>
            <a:spLocks noChangeArrowheads="1"/>
          </p:cNvSpPr>
          <p:nvPr/>
        </p:nvSpPr>
        <p:spPr bwMode="auto">
          <a:xfrm>
            <a:off x="444504" y="1715720"/>
            <a:ext cx="7854108" cy="308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chemeClr val="accent1"/>
              </a:buClr>
              <a:buSzPct val="150000"/>
            </a:pPr>
            <a:r>
              <a:rPr lang="pl-PL" sz="1200" b="1" dirty="0" smtClean="0"/>
              <a:t>Linkografia:</a:t>
            </a: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[1</a:t>
            </a:r>
            <a:r>
              <a:rPr lang="pl-PL" sz="1200" dirty="0"/>
              <a:t>]. </a:t>
            </a:r>
            <a:r>
              <a:rPr lang="pl-PL" sz="1200" dirty="0" smtClean="0"/>
              <a:t>Apache </a:t>
            </a:r>
            <a:r>
              <a:rPr lang="pl-PL" sz="1200" dirty="0"/>
              <a:t>JMeter™ </a:t>
            </a:r>
            <a:r>
              <a:rPr lang="pl-PL" sz="1200" dirty="0" smtClean="0"/>
              <a:t>3.0 – </a:t>
            </a:r>
            <a:r>
              <a:rPr lang="pl-PL" sz="1200" dirty="0"/>
              <a:t>http://jmeter.apache.org/index.html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</a:t>
            </a:r>
            <a:r>
              <a:rPr lang="pl-PL" sz="1200" dirty="0"/>
              <a:t>2]. </a:t>
            </a:r>
            <a:r>
              <a:rPr lang="pl-PL" sz="1200" dirty="0" smtClean="0"/>
              <a:t>Apache </a:t>
            </a:r>
            <a:r>
              <a:rPr lang="pl-PL" sz="1200" dirty="0"/>
              <a:t>JMeter™ 3.0 </a:t>
            </a:r>
            <a:r>
              <a:rPr lang="pl-PL" sz="1200" dirty="0" smtClean="0"/>
              <a:t>Wiki </a:t>
            </a:r>
            <a:r>
              <a:rPr lang="pl-PL" sz="1200" dirty="0"/>
              <a:t>– http://wiki.apache.org/jmeter/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</a:t>
            </a:r>
            <a:r>
              <a:rPr lang="pl-PL" sz="1200" dirty="0"/>
              <a:t>3]. Custom Plugins for Apache JMeter™ </a:t>
            </a:r>
            <a:r>
              <a:rPr lang="pl-PL" sz="1200" dirty="0" smtClean="0"/>
              <a:t>3.0 </a:t>
            </a:r>
            <a:r>
              <a:rPr lang="pl-PL" sz="1200" dirty="0"/>
              <a:t>– http://jmeter-plugins.org/</a:t>
            </a: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[4]. </a:t>
            </a:r>
            <a:r>
              <a:rPr lang="pl-PL" sz="1200" dirty="0"/>
              <a:t>JSONpath – http://goessner.net/articles/JsonPath/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[5]. GitHub </a:t>
            </a:r>
            <a:r>
              <a:rPr lang="pl-PL" sz="1200" dirty="0"/>
              <a:t>API – https://developer.github.com/v3/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[6]. </a:t>
            </a:r>
            <a:r>
              <a:rPr lang="pl-PL" sz="1200" dirty="0"/>
              <a:t>Firebase RESTful API – https://firebase.google.com/docs/reference/rest/database/</a:t>
            </a: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/>
              <a:t> </a:t>
            </a:r>
            <a:r>
              <a:rPr lang="pl-PL" sz="1200" dirty="0" smtClean="0"/>
              <a:t> [7]. </a:t>
            </a:r>
            <a:r>
              <a:rPr lang="en-US" sz="1200" dirty="0"/>
              <a:t>Google Maps API - https://developers.google.com/maps/documentation/distance-matrix</a:t>
            </a:r>
            <a:r>
              <a:rPr lang="en-US" sz="1200" dirty="0" smtClean="0"/>
              <a:t>/</a:t>
            </a: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[8]. </a:t>
            </a:r>
            <a:r>
              <a:rPr lang="pl-PL" sz="1200" dirty="0"/>
              <a:t>SQLite JDBC </a:t>
            </a:r>
            <a:r>
              <a:rPr lang="pl-PL" sz="1200" dirty="0" smtClean="0"/>
              <a:t>– </a:t>
            </a:r>
            <a:r>
              <a:rPr lang="pl-PL" sz="1200" dirty="0"/>
              <a:t>https://</a:t>
            </a:r>
            <a:r>
              <a:rPr lang="pl-PL" sz="1200" dirty="0" smtClean="0"/>
              <a:t>github.com/djangofan/jmeter-jdbc-sqllite-example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  [9]. </a:t>
            </a:r>
            <a:r>
              <a:rPr lang="pl-PL" sz="1200" dirty="0"/>
              <a:t>Node.js – https://nodejs.org/en/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[10]. BlazeMeter – https://www.blazemeter.com/</a:t>
            </a:r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[11]. </a:t>
            </a:r>
            <a:r>
              <a:rPr lang="en-US" sz="1200" dirty="0"/>
              <a:t>Chess RESTful API - https://github.com/ornicar/lila#http-api</a:t>
            </a: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r>
              <a:rPr lang="pl-PL" sz="1200" dirty="0" smtClean="0"/>
              <a:t>[12]. </a:t>
            </a:r>
            <a:r>
              <a:rPr lang="pl-PL" sz="1200" dirty="0"/>
              <a:t>GNU Chess Engine </a:t>
            </a:r>
            <a:r>
              <a:rPr lang="pl-PL" sz="1200" dirty="0" smtClean="0"/>
              <a:t>– </a:t>
            </a:r>
            <a:r>
              <a:rPr lang="pl-PL" sz="1200" dirty="0"/>
              <a:t>http://www.net-chess.com/gnu</a:t>
            </a:r>
            <a:r>
              <a:rPr lang="pl-PL" sz="1200" dirty="0" smtClean="0"/>
              <a:t>/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233148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Pytania i odpowiedzi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</a:t>
            </a:r>
            <a:r>
              <a:rPr lang="de-DE" dirty="0" smtClean="0"/>
              <a:t>XXXIII</a:t>
            </a:r>
            <a:endParaRPr lang="de-DE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874932"/>
            <a:ext cx="5494924" cy="36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1588"/>
            <a:r>
              <a:rPr lang="de-DE" dirty="0"/>
              <a:t>AGENDA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/>
            <a:r>
              <a:rPr lang="pl-PL" altLang="de-DE" dirty="0"/>
              <a:t>Apache JMeter™ 3.0 w </a:t>
            </a:r>
            <a:r>
              <a:rPr lang="pl-PL" altLang="de-DE" dirty="0" smtClean="0"/>
              <a:t>teorii</a:t>
            </a:r>
            <a:endParaRPr lang="pl-PL" altLang="de-DE" dirty="0"/>
          </a:p>
          <a:p>
            <a:pPr marL="457200" indent="-457200"/>
            <a:r>
              <a:rPr lang="pl-PL" altLang="de-DE" dirty="0"/>
              <a:t>Apache JMeter™ 3.0 w </a:t>
            </a:r>
            <a:r>
              <a:rPr lang="pl-PL" altLang="de-DE" dirty="0" smtClean="0"/>
              <a:t>praktyce</a:t>
            </a:r>
            <a:endParaRPr lang="en-US" altLang="de-DE" dirty="0"/>
          </a:p>
          <a:p>
            <a:pPr marL="457200" indent="-457200"/>
            <a:r>
              <a:rPr lang="pl-PL" altLang="de-DE" dirty="0" smtClean="0"/>
              <a:t>Podsumowanie</a:t>
            </a:r>
            <a:endParaRPr lang="pl-PL" altLang="de-DE" dirty="0"/>
          </a:p>
        </p:txBody>
      </p:sp>
    </p:spTree>
    <p:extLst>
      <p:ext uri="{BB962C8B-B14F-4D97-AF65-F5344CB8AC3E}">
        <p14:creationId xmlns:p14="http://schemas.microsoft.com/office/powerpoint/2010/main" val="32731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PTaQ XXXIII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l-PL" altLang="de-DE" sz="13800" dirty="0"/>
              <a:t>Dziękuję za </a:t>
            </a:r>
            <a:r>
              <a:rPr lang="pl-PL" altLang="de-DE" sz="13800" dirty="0" smtClean="0"/>
              <a:t>uwagę</a:t>
            </a:r>
          </a:p>
          <a:p>
            <a:pPr marL="0" indent="0">
              <a:buNone/>
            </a:pPr>
            <a:endParaRPr lang="pl-PL" altLang="de-DE" sz="13800" dirty="0"/>
          </a:p>
          <a:p>
            <a:pPr marL="0" indent="0">
              <a:buNone/>
            </a:pPr>
            <a:r>
              <a:rPr lang="en-GB" sz="4400" dirty="0"/>
              <a:t>GFT Poland Sp. </a:t>
            </a:r>
            <a:r>
              <a:rPr lang="en-GB" sz="4400" dirty="0"/>
              <a:t>z.o.o.</a:t>
            </a:r>
          </a:p>
          <a:p>
            <a:pPr marL="0" indent="0">
              <a:buNone/>
            </a:pPr>
            <a:r>
              <a:rPr lang="de-DE" sz="4400" dirty="0"/>
              <a:t>Adrian Bala</a:t>
            </a:r>
          </a:p>
          <a:p>
            <a:pPr marL="0" indent="0">
              <a:buNone/>
            </a:pPr>
            <a:r>
              <a:rPr lang="de-DE" sz="4400" dirty="0"/>
              <a:t>Senior Test Analyst</a:t>
            </a:r>
          </a:p>
          <a:p>
            <a:endParaRPr lang="de-DE" sz="4400" dirty="0"/>
          </a:p>
          <a:p>
            <a:pPr marL="0" indent="0">
              <a:buNone/>
            </a:pPr>
            <a:r>
              <a:rPr lang="de-DE" sz="4400" dirty="0"/>
              <a:t>Okraglak, Mielzynskiego 14</a:t>
            </a:r>
          </a:p>
          <a:p>
            <a:pPr marL="0" indent="0">
              <a:buNone/>
            </a:pPr>
            <a:r>
              <a:rPr lang="de-DE" sz="4400" dirty="0"/>
              <a:t>61-725 Poznan, Polska</a:t>
            </a:r>
          </a:p>
          <a:p>
            <a:endParaRPr lang="de-DE" sz="4400" dirty="0"/>
          </a:p>
          <a:p>
            <a:pPr marL="0" indent="0">
              <a:buNone/>
            </a:pPr>
            <a:r>
              <a:rPr lang="de-DE" sz="4400" dirty="0"/>
              <a:t>T +48 61 880 09 01</a:t>
            </a:r>
          </a:p>
          <a:p>
            <a:pPr marL="0" indent="0">
              <a:buNone/>
            </a:pPr>
            <a:r>
              <a:rPr lang="de-DE" sz="4400" dirty="0"/>
              <a:t>adrian.bala@gft.com</a:t>
            </a:r>
          </a:p>
          <a:p>
            <a:pPr marL="0" indent="0">
              <a:buNone/>
            </a:pPr>
            <a:endParaRPr lang="en-GB" sz="4500" dirty="0"/>
          </a:p>
        </p:txBody>
      </p:sp>
    </p:spTree>
    <p:extLst>
      <p:ext uri="{BB962C8B-B14F-4D97-AF65-F5344CB8AC3E}">
        <p14:creationId xmlns:p14="http://schemas.microsoft.com/office/powerpoint/2010/main" val="2025093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Refleksja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</a:t>
            </a:r>
            <a:r>
              <a:rPr lang="de-DE" dirty="0" smtClean="0"/>
              <a:t>XXXIII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1. Przykładowe narzędzia DevOps (według XebiaLabs)</a:t>
            </a:r>
            <a:endParaRPr lang="en-GB" sz="1200" dirty="0"/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6" y="853320"/>
            <a:ext cx="6000676" cy="3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Apache JMeter™ 3.0 w </a:t>
            </a:r>
            <a:r>
              <a:rPr lang="pl-PL" dirty="0" smtClean="0"/>
              <a:t>teorii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</a:t>
            </a:r>
            <a:r>
              <a:rPr lang="de-DE" dirty="0" smtClean="0"/>
              <a:t>XXXIII</a:t>
            </a:r>
            <a:endParaRPr lang="de-DE" dirty="0"/>
          </a:p>
        </p:txBody>
      </p:sp>
      <p:sp>
        <p:nvSpPr>
          <p:cNvPr id="10" name="Rechteck 6"/>
          <p:cNvSpPr>
            <a:spLocks noChangeArrowheads="1"/>
          </p:cNvSpPr>
          <p:nvPr/>
        </p:nvSpPr>
        <p:spPr bwMode="auto">
          <a:xfrm>
            <a:off x="444504" y="1715720"/>
            <a:ext cx="7854108" cy="308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chemeClr val="accent1"/>
              </a:buClr>
              <a:buSzPct val="150000"/>
            </a:pPr>
            <a:r>
              <a:rPr lang="pl-PL" sz="1200" b="1" dirty="0"/>
              <a:t>Apache JMeter™ </a:t>
            </a:r>
            <a:r>
              <a:rPr lang="pl-PL" sz="1200" b="1" dirty="0" smtClean="0"/>
              <a:t>3.0</a:t>
            </a:r>
            <a:r>
              <a:rPr lang="pl-PL" sz="1200" dirty="0" smtClean="0"/>
              <a:t> </a:t>
            </a:r>
            <a:r>
              <a:rPr lang="pl-PL" sz="1200" dirty="0"/>
              <a:t>to otwarte oprogramowanie, </a:t>
            </a:r>
            <a:r>
              <a:rPr lang="pl-PL" sz="1200" dirty="0" smtClean="0"/>
              <a:t>zmigrowane do Java w wersji 7 </a:t>
            </a:r>
            <a:r>
              <a:rPr lang="pl-PL" sz="1200" dirty="0"/>
              <a:t>i dedykowane do wykonywania testów obciążeniowych, wydajnościowych oraz funkcjonalnych</a:t>
            </a:r>
            <a:r>
              <a:rPr lang="pl-PL" sz="1200" dirty="0" smtClean="0"/>
              <a:t>.</a:t>
            </a: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  <a:p>
            <a:pPr>
              <a:buClr>
                <a:schemeClr val="accent1"/>
              </a:buClr>
              <a:buSzPct val="150000"/>
            </a:pPr>
            <a:endParaRPr lang="pl-PL" sz="1200" dirty="0"/>
          </a:p>
          <a:p>
            <a:pPr>
              <a:buClr>
                <a:schemeClr val="accent1"/>
              </a:buClr>
              <a:buSzPct val="150000"/>
            </a:pPr>
            <a:endParaRPr lang="pl-PL" sz="12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/>
              <a:t>Rys. </a:t>
            </a:r>
            <a:r>
              <a:rPr lang="pl-PL" sz="1200" dirty="0" smtClean="0"/>
              <a:t>2</a:t>
            </a:r>
            <a:r>
              <a:rPr lang="pl-PL" sz="1200" dirty="0"/>
              <a:t>. </a:t>
            </a:r>
            <a:r>
              <a:rPr lang="pl-PL" sz="1200" dirty="0" smtClean="0"/>
              <a:t>Apache </a:t>
            </a:r>
            <a:r>
              <a:rPr lang="pl-PL" sz="1200" dirty="0"/>
              <a:t>JMeter™ </a:t>
            </a:r>
            <a:r>
              <a:rPr lang="pl-PL" sz="1200" dirty="0" smtClean="0"/>
              <a:t>3.0 </a:t>
            </a:r>
            <a:r>
              <a:rPr lang="pl-PL" sz="1200" dirty="0"/>
              <a:t>(według </a:t>
            </a:r>
            <a:r>
              <a:rPr lang="pl-PL" sz="1200" dirty="0" smtClean="0"/>
              <a:t>Felixa Schumachera)</a:t>
            </a:r>
            <a:endParaRPr lang="en-GB" sz="1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28" y="2690201"/>
            <a:ext cx="3342217" cy="11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Framework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</a:t>
            </a:r>
            <a:r>
              <a:rPr lang="de-DE" dirty="0" smtClean="0"/>
              <a:t>XXXIII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3</a:t>
            </a:r>
            <a:r>
              <a:rPr lang="pl-PL" sz="1200" dirty="0"/>
              <a:t>. Apache JMeter™ </a:t>
            </a:r>
            <a:r>
              <a:rPr lang="pl-PL" sz="1200" dirty="0" smtClean="0"/>
              <a:t>3.0 jako framework (według Adriana Bali)</a:t>
            </a:r>
            <a:endParaRPr lang="en-GB" sz="1200" dirty="0"/>
          </a:p>
        </p:txBody>
      </p:sp>
      <p:grpSp>
        <p:nvGrpSpPr>
          <p:cNvPr id="4" name="Grupa 3"/>
          <p:cNvGrpSpPr/>
          <p:nvPr/>
        </p:nvGrpSpPr>
        <p:grpSpPr>
          <a:xfrm>
            <a:off x="2250596" y="916691"/>
            <a:ext cx="4657681" cy="3299566"/>
            <a:chOff x="2196046" y="878281"/>
            <a:chExt cx="4766782" cy="3294477"/>
          </a:xfrm>
        </p:grpSpPr>
        <p:grpSp>
          <p:nvGrpSpPr>
            <p:cNvPr id="3" name="Grupa 2"/>
            <p:cNvGrpSpPr/>
            <p:nvPr/>
          </p:nvGrpSpPr>
          <p:grpSpPr>
            <a:xfrm>
              <a:off x="2196046" y="878281"/>
              <a:ext cx="4766782" cy="3294477"/>
              <a:chOff x="778912" y="954254"/>
              <a:chExt cx="7738317" cy="5374674"/>
            </a:xfrm>
          </p:grpSpPr>
          <p:sp>
            <p:nvSpPr>
              <p:cNvPr id="7" name="Shape 97"/>
              <p:cNvSpPr/>
              <p:nvPr/>
            </p:nvSpPr>
            <p:spPr>
              <a:xfrm>
                <a:off x="6733926" y="954254"/>
                <a:ext cx="1783303" cy="1645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</p:sp>
          <p:sp>
            <p:nvSpPr>
              <p:cNvPr id="8" name="Shape 98"/>
              <p:cNvSpPr/>
              <p:nvPr/>
            </p:nvSpPr>
            <p:spPr>
              <a:xfrm>
                <a:off x="7061165" y="2517854"/>
                <a:ext cx="1128824" cy="1331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</p:sp>
          <p:sp>
            <p:nvSpPr>
              <p:cNvPr id="9" name="Shape 99"/>
              <p:cNvSpPr/>
              <p:nvPr/>
            </p:nvSpPr>
            <p:spPr>
              <a:xfrm rot="960164">
                <a:off x="778912" y="4949421"/>
                <a:ext cx="1796756" cy="1379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</p:sp>
          <p:cxnSp>
            <p:nvCxnSpPr>
              <p:cNvPr id="10" name="Łącznik prosty 9"/>
              <p:cNvCxnSpPr/>
              <p:nvPr/>
            </p:nvCxnSpPr>
            <p:spPr>
              <a:xfrm flipV="1">
                <a:off x="2389909" y="2471024"/>
                <a:ext cx="4432439" cy="2578958"/>
              </a:xfrm>
              <a:prstGeom prst="line">
                <a:avLst/>
              </a:prstGeom>
              <a:ln w="28575"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Pięciokąt 10"/>
              <p:cNvSpPr/>
              <p:nvPr/>
            </p:nvSpPr>
            <p:spPr>
              <a:xfrm rot="14317577">
                <a:off x="4760803" y="3084681"/>
                <a:ext cx="893544" cy="404447"/>
              </a:xfrm>
              <a:prstGeom prst="homePlate">
                <a:avLst/>
              </a:prstGeom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pic>
            <p:nvPicPr>
              <p:cNvPr id="13" name="Obraz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574" y="4607169"/>
                <a:ext cx="1514475" cy="657225"/>
              </a:xfrm>
              <a:prstGeom prst="rect">
                <a:avLst/>
              </a:prstGeom>
            </p:spPr>
          </p:pic>
        </p:grpSp>
        <p:pic>
          <p:nvPicPr>
            <p:cNvPr id="14" name="Obraz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8698">
              <a:off x="3411215" y="1379167"/>
              <a:ext cx="2211956" cy="748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4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/>
              <a:t>Apache JMeter™ </a:t>
            </a:r>
            <a:r>
              <a:rPr lang="pl-PL" dirty="0" smtClean="0"/>
              <a:t>3.0 – podstawy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XXXIII</a:t>
            </a:r>
            <a:endParaRPr lang="de-DE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38150" y="1058003"/>
            <a:ext cx="8243888" cy="323918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l-PL" sz="1600" dirty="0"/>
              <a:t>Test Plan</a:t>
            </a:r>
          </a:p>
          <a:p>
            <a:pPr lvl="1"/>
            <a:r>
              <a:rPr lang="pl-PL" sz="1400" dirty="0" smtClean="0"/>
              <a:t>grupy wątków </a:t>
            </a:r>
            <a:endParaRPr lang="pl-PL" sz="1400" dirty="0" smtClean="0"/>
          </a:p>
          <a:p>
            <a:pPr lvl="1"/>
            <a:r>
              <a:rPr lang="pl-PL" sz="1400" dirty="0" smtClean="0"/>
              <a:t>zmienne – wbudowane, definiowane</a:t>
            </a:r>
          </a:p>
          <a:p>
            <a:pPr lvl="1"/>
            <a:r>
              <a:rPr lang="en-US" sz="1400" dirty="0"/>
              <a:t>menedżery – cookie, header</a:t>
            </a:r>
          </a:p>
          <a:p>
            <a:pPr lvl="1"/>
            <a:r>
              <a:rPr lang="en-US" sz="1400" dirty="0"/>
              <a:t>timery – stałe, losowe</a:t>
            </a:r>
          </a:p>
          <a:p>
            <a:pPr lvl="1"/>
            <a:r>
              <a:rPr lang="en-US" sz="1400" dirty="0"/>
              <a:t>instrukcje warunkowe – IF, WHILE</a:t>
            </a:r>
          </a:p>
          <a:p>
            <a:pPr lvl="1"/>
            <a:r>
              <a:rPr lang="en-US" sz="1400" dirty="0"/>
              <a:t>pętle – LOOP, </a:t>
            </a:r>
            <a:r>
              <a:rPr lang="en-US" sz="1400" dirty="0" smtClean="0"/>
              <a:t>FOREACH</a:t>
            </a:r>
            <a:endParaRPr lang="pl-PL" sz="1400" dirty="0" smtClean="0"/>
          </a:p>
          <a:p>
            <a:pPr lvl="1"/>
            <a:r>
              <a:rPr lang="pl-PL" sz="1400" dirty="0"/>
              <a:t>słuchacze – drzewiaste, sumaryczne</a:t>
            </a:r>
          </a:p>
          <a:p>
            <a:pPr lvl="1"/>
            <a:r>
              <a:rPr lang="pl-PL" sz="1400" dirty="0"/>
              <a:t>zapytania – HTTP(S), JDBC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sz="1400" dirty="0"/>
              <a:t>asercje – odpowiedzi, rozmiaru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sz="1400" dirty="0"/>
              <a:t>ekstraktory – wyrażeń regularnych</a:t>
            </a:r>
          </a:p>
          <a:p>
            <a:pPr lvl="1"/>
            <a:r>
              <a:rPr lang="pl-PL" sz="1400" dirty="0" smtClean="0"/>
              <a:t>(…)</a:t>
            </a:r>
            <a:endParaRPr lang="pl-PL" altLang="de-DE" sz="1400" dirty="0"/>
          </a:p>
        </p:txBody>
      </p:sp>
      <p:grpSp>
        <p:nvGrpSpPr>
          <p:cNvPr id="8" name="Grupa 7"/>
          <p:cNvGrpSpPr/>
          <p:nvPr/>
        </p:nvGrpSpPr>
        <p:grpSpPr>
          <a:xfrm>
            <a:off x="4821382" y="1058003"/>
            <a:ext cx="3860656" cy="3255503"/>
            <a:chOff x="4935682" y="2464856"/>
            <a:chExt cx="3813032" cy="3161776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682" y="2464856"/>
              <a:ext cx="3813032" cy="2849511"/>
            </a:xfrm>
            <a:prstGeom prst="rect">
              <a:avLst/>
            </a:prstGeom>
          </p:spPr>
        </p:pic>
        <p:sp>
          <p:nvSpPr>
            <p:cNvPr id="10" name="Rechteck 6"/>
            <p:cNvSpPr>
              <a:spLocks noChangeArrowheads="1"/>
            </p:cNvSpPr>
            <p:nvPr/>
          </p:nvSpPr>
          <p:spPr bwMode="auto">
            <a:xfrm>
              <a:off x="4935682" y="5339588"/>
              <a:ext cx="3813032" cy="28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buClr>
                  <a:schemeClr val="accent1"/>
                </a:buClr>
                <a:buSzPct val="150000"/>
              </a:pPr>
              <a:r>
                <a:rPr lang="pl-PL" sz="1100" dirty="0" smtClean="0"/>
                <a:t>Rys. </a:t>
              </a:r>
              <a:r>
                <a:rPr lang="pl-PL" sz="1100" dirty="0" smtClean="0"/>
                <a:t>4</a:t>
              </a:r>
              <a:r>
                <a:rPr lang="pl-PL" sz="1100" dirty="0"/>
                <a:t>. Apache JMeter™ </a:t>
              </a:r>
              <a:r>
                <a:rPr lang="pl-PL" sz="1100" dirty="0" smtClean="0"/>
                <a:t>3.0 </a:t>
              </a:r>
              <a:r>
                <a:rPr lang="pl-PL" sz="1100" dirty="0" smtClean="0"/>
                <a:t>– </a:t>
              </a:r>
              <a:r>
                <a:rPr lang="pl-PL" sz="1100" dirty="0" smtClean="0"/>
                <a:t>struktura testplanu</a:t>
              </a:r>
              <a:endParaRPr lang="pl-P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3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869" y="967604"/>
            <a:ext cx="4326169" cy="3034027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/>
              <a:t>Apache JMeter™ </a:t>
            </a:r>
            <a:r>
              <a:rPr lang="pl-PL" dirty="0" smtClean="0"/>
              <a:t>3.0 – nowości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XXXIII</a:t>
            </a:r>
            <a:endParaRPr lang="de-DE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38150" y="1058003"/>
            <a:ext cx="8243888" cy="323918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l-PL" sz="1600" dirty="0"/>
              <a:t>Apache JMeter™ 3.0</a:t>
            </a:r>
          </a:p>
          <a:p>
            <a:pPr lvl="1"/>
            <a:r>
              <a:rPr lang="pl-PL" sz="1400" dirty="0" smtClean="0"/>
              <a:t>nowe GUI </a:t>
            </a:r>
            <a:endParaRPr lang="pl-PL" sz="1400" dirty="0" smtClean="0"/>
          </a:p>
          <a:p>
            <a:pPr lvl="1"/>
            <a:r>
              <a:rPr lang="pl-PL" sz="1400" dirty="0" smtClean="0"/>
              <a:t>przeszukiwanie</a:t>
            </a:r>
          </a:p>
          <a:p>
            <a:pPr lvl="1"/>
            <a:r>
              <a:rPr lang="pl-PL" sz="1400" dirty="0" smtClean="0"/>
              <a:t>JSONpath</a:t>
            </a:r>
            <a:endParaRPr lang="en-US" sz="1400" dirty="0"/>
          </a:p>
          <a:p>
            <a:pPr lvl="1"/>
            <a:r>
              <a:rPr lang="pl-PL" sz="1400" dirty="0" smtClean="0"/>
              <a:t>jednowątkowa walidacja</a:t>
            </a:r>
            <a:endParaRPr lang="en-US" sz="1400" dirty="0"/>
          </a:p>
          <a:p>
            <a:pPr lvl="1"/>
            <a:r>
              <a:rPr lang="pl-PL" sz="1400" dirty="0" smtClean="0"/>
              <a:t>opcja IP spoofing</a:t>
            </a:r>
          </a:p>
          <a:p>
            <a:pPr lvl="1"/>
            <a:r>
              <a:rPr lang="pl-PL" sz="1400" dirty="0"/>
              <a:t>p</a:t>
            </a:r>
            <a:r>
              <a:rPr lang="pl-PL" sz="1400" dirty="0" smtClean="0"/>
              <a:t>oprawa raportowania</a:t>
            </a:r>
            <a:endParaRPr lang="pl-PL" sz="1400" dirty="0"/>
          </a:p>
          <a:p>
            <a:pPr lvl="1"/>
            <a:r>
              <a:rPr lang="pl-PL" sz="1400" dirty="0"/>
              <a:t>Apache Groovy dostępny w JSR223</a:t>
            </a:r>
            <a:endParaRPr lang="pl-PL" sz="1400" dirty="0" smtClean="0"/>
          </a:p>
          <a:p>
            <a:pPr lvl="1"/>
            <a:r>
              <a:rPr lang="pl-PL" sz="1400" dirty="0"/>
              <a:t>Oracle Nashorn zamiast Mozilla Rhino</a:t>
            </a:r>
            <a:endParaRPr lang="en-US" sz="1400" dirty="0"/>
          </a:p>
          <a:p>
            <a:pPr lvl="1"/>
            <a:r>
              <a:rPr lang="en-US" sz="1400" dirty="0" smtClean="0"/>
              <a:t>Apache </a:t>
            </a:r>
            <a:r>
              <a:rPr lang="en-US" sz="1400" dirty="0"/>
              <a:t>Commons DBCP2 zamiast Excalibur </a:t>
            </a:r>
            <a:r>
              <a:rPr lang="en-US" sz="1400" dirty="0" smtClean="0"/>
              <a:t>Pool</a:t>
            </a:r>
            <a:endParaRPr lang="pl-PL" sz="1400" dirty="0"/>
          </a:p>
          <a:p>
            <a:pPr lvl="1"/>
            <a:r>
              <a:rPr lang="pl-PL" sz="1400" dirty="0" smtClean="0"/>
              <a:t>skróty klawiaturowe: Ctr ^ 0, Ctr ^ 1, …, Ctr ^ 9</a:t>
            </a:r>
          </a:p>
          <a:p>
            <a:pPr lvl="1"/>
            <a:r>
              <a:rPr lang="pl-PL" sz="1400" dirty="0" smtClean="0"/>
              <a:t>(…)</a:t>
            </a:r>
            <a:endParaRPr lang="pl-PL" altLang="de-DE" sz="1400" dirty="0"/>
          </a:p>
        </p:txBody>
      </p:sp>
      <p:sp>
        <p:nvSpPr>
          <p:cNvPr id="10" name="Rechteck 6"/>
          <p:cNvSpPr>
            <a:spLocks noChangeArrowheads="1"/>
          </p:cNvSpPr>
          <p:nvPr/>
        </p:nvSpPr>
        <p:spPr bwMode="auto">
          <a:xfrm>
            <a:off x="4821382" y="4017952"/>
            <a:ext cx="3860656" cy="29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accent1"/>
              </a:buClr>
              <a:buSzPct val="150000"/>
            </a:pPr>
            <a:r>
              <a:rPr lang="pl-PL" sz="1100" dirty="0" smtClean="0"/>
              <a:t>Rys. </a:t>
            </a:r>
            <a:r>
              <a:rPr lang="pl-PL" sz="1100" dirty="0" smtClean="0"/>
              <a:t>5</a:t>
            </a:r>
            <a:r>
              <a:rPr lang="pl-PL" sz="1100" dirty="0" smtClean="0"/>
              <a:t>. </a:t>
            </a:r>
            <a:r>
              <a:rPr lang="pl-PL" sz="1100" dirty="0"/>
              <a:t>Apache JMeter™ </a:t>
            </a:r>
            <a:r>
              <a:rPr lang="pl-PL" sz="1100" dirty="0" smtClean="0"/>
              <a:t>3.0 </a:t>
            </a:r>
            <a:r>
              <a:rPr lang="pl-PL" sz="1100" dirty="0" smtClean="0"/>
              <a:t>– nowe GUI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62491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PTaQ XXXIII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altLang="de-DE" sz="4500" dirty="0" smtClean="0"/>
              <a:t>Apache </a:t>
            </a:r>
            <a:r>
              <a:rPr lang="pl-PL" altLang="de-DE" sz="4500" dirty="0"/>
              <a:t>JMeter™ </a:t>
            </a:r>
            <a:r>
              <a:rPr lang="pl-PL" altLang="de-DE" sz="4500" dirty="0" smtClean="0"/>
              <a:t>3.0</a:t>
            </a:r>
            <a:br>
              <a:rPr lang="pl-PL" altLang="de-DE" sz="4500" dirty="0" smtClean="0"/>
            </a:br>
            <a:r>
              <a:rPr lang="pl-PL" altLang="de-DE" sz="4500" dirty="0" smtClean="0"/>
              <a:t>w praktyce</a:t>
            </a:r>
            <a:endParaRPr lang="en-GB" sz="4500" dirty="0"/>
          </a:p>
        </p:txBody>
      </p:sp>
    </p:spTree>
    <p:extLst>
      <p:ext uri="{BB962C8B-B14F-4D97-AF65-F5344CB8AC3E}">
        <p14:creationId xmlns:p14="http://schemas.microsoft.com/office/powerpoint/2010/main" val="7958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44503" y="347341"/>
            <a:ext cx="6692104" cy="218008"/>
          </a:xfrm>
        </p:spPr>
        <p:txBody>
          <a:bodyPr/>
          <a:lstStyle/>
          <a:p>
            <a:r>
              <a:rPr lang="pl-PL" dirty="0"/>
              <a:t>Demo 1 – Hello </a:t>
            </a:r>
            <a:r>
              <a:rPr lang="pl-PL" dirty="0" smtClean="0"/>
              <a:t>PTaQ World!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PTaQ </a:t>
            </a:r>
            <a:r>
              <a:rPr lang="de-DE" dirty="0" smtClean="0"/>
              <a:t>XXXIII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61844" y="4250441"/>
            <a:ext cx="843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pl-PL" sz="1200" dirty="0" smtClean="0"/>
              <a:t>Rys. 6. Witaj PTaQ</a:t>
            </a:r>
            <a:endParaRPr lang="en-GB" sz="12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10" y="922211"/>
            <a:ext cx="5916853" cy="33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FT_Master-Template_151009">
  <a:themeElements>
    <a:clrScheme name="GFT">
      <a:dk1>
        <a:srgbClr val="213E7F"/>
      </a:dk1>
      <a:lt1>
        <a:sysClr val="window" lastClr="FFFFFF"/>
      </a:lt1>
      <a:dk2>
        <a:srgbClr val="8C8C8C"/>
      </a:dk2>
      <a:lt2>
        <a:srgbClr val="EBEBEB"/>
      </a:lt2>
      <a:accent1>
        <a:srgbClr val="213E7F"/>
      </a:accent1>
      <a:accent2>
        <a:srgbClr val="0097D9"/>
      </a:accent2>
      <a:accent3>
        <a:srgbClr val="0098B0"/>
      </a:accent3>
      <a:accent4>
        <a:srgbClr val="AAAAAA"/>
      </a:accent4>
      <a:accent5>
        <a:srgbClr val="C8C8C8"/>
      </a:accent5>
      <a:accent6>
        <a:srgbClr val="DCDCDC"/>
      </a:accent6>
      <a:hlink>
        <a:srgbClr val="213E7F"/>
      </a:hlink>
      <a:folHlink>
        <a:srgbClr val="213E7F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0800">
          <a:solidFill>
            <a:schemeClr val="accent1"/>
          </a:solidFill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FT_Chartpool_2015.pptx" id="{A28C9458-9558-44C8-89F4-D7A2CBC04405}" vid="{0F156D25-70FA-498B-891B-4FDE46BF104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FT">
    <a:dk1>
      <a:srgbClr val="213E7F"/>
    </a:dk1>
    <a:lt1>
      <a:sysClr val="window" lastClr="FFFFFF"/>
    </a:lt1>
    <a:dk2>
      <a:srgbClr val="8C8C8C"/>
    </a:dk2>
    <a:lt2>
      <a:srgbClr val="EBEBEB"/>
    </a:lt2>
    <a:accent1>
      <a:srgbClr val="213E7F"/>
    </a:accent1>
    <a:accent2>
      <a:srgbClr val="0097D9"/>
    </a:accent2>
    <a:accent3>
      <a:srgbClr val="0098B0"/>
    </a:accent3>
    <a:accent4>
      <a:srgbClr val="AAAAAA"/>
    </a:accent4>
    <a:accent5>
      <a:srgbClr val="C8C8C8"/>
    </a:accent5>
    <a:accent6>
      <a:srgbClr val="DCDCDC"/>
    </a:accent6>
    <a:hlink>
      <a:srgbClr val="213E7F"/>
    </a:hlink>
    <a:folHlink>
      <a:srgbClr val="213E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131D59A399F34DBFB77ABDE417A7CD" ma:contentTypeVersion="0" ma:contentTypeDescription="Create a new document." ma:contentTypeScope="" ma:versionID="531f79d2260cb6fc4b2192140f5c8bf1">
  <xsd:schema xmlns:xsd="http://www.w3.org/2001/XMLSchema" xmlns:xs="http://www.w3.org/2001/XMLSchema" xmlns:p="http://schemas.microsoft.com/office/2006/metadata/properties" xmlns:ns2="727178e8-9586-4f49-8e7b-77af9c2fb085" targetNamespace="http://schemas.microsoft.com/office/2006/metadata/properties" ma:root="true" ma:fieldsID="8bfb4640eb2087305470d72accd5dedf" ns2:_="">
    <xsd:import namespace="727178e8-9586-4f49-8e7b-77af9c2fb08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178e8-9586-4f49-8e7b-77af9c2fb08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27178e8-9586-4f49-8e7b-77af9c2fb085">CVD5QAC74SYH-81-97</_dlc_DocId>
    <_dlc_DocIdUrl xmlns="727178e8-9586-4f49-8e7b-77af9c2fb085">
      <Url>https://share.gft.com/sites/Corporate-Marketing/mkt/_layouts/DocIdRedir.aspx?ID=CVD5QAC74SYH-81-97</Url>
      <Description>CVD5QAC74SYH-81-97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F9951AB-356A-4354-ABCD-16BD6D4FED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BFE7C2-9330-4F9F-8423-22F42EEF33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178e8-9586-4f49-8e7b-77af9c2fb0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A8E653-D61F-4B07-9754-46E8D120F1F4}">
  <ds:schemaRefs>
    <ds:schemaRef ds:uri="http://schemas.openxmlformats.org/package/2006/metadata/core-properties"/>
    <ds:schemaRef ds:uri="727178e8-9586-4f49-8e7b-77af9c2fb08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5A4CC0B7-09AD-4264-AF4C-3600CDDC7EB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Words>708</Words>
  <Application>Microsoft Office PowerPoint</Application>
  <PresentationFormat>Pokaz na ekranie (16:9)</PresentationFormat>
  <Paragraphs>177</Paragraphs>
  <Slides>20</Slides>
  <Notes>14</Notes>
  <HiddenSlides>0</HiddenSlides>
  <MMClips>0</MMClips>
  <ScaleCrop>false</ScaleCrop>
  <HeadingPairs>
    <vt:vector size="8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6" baseType="lpstr">
      <vt:lpstr>Arial</vt:lpstr>
      <vt:lpstr>MS PGothic</vt:lpstr>
      <vt:lpstr>Wingdings</vt:lpstr>
      <vt:lpstr>Calibri</vt:lpstr>
      <vt:lpstr>GFT_Master-Template_151009</vt:lpstr>
      <vt:lpstr>think-cell Folie</vt:lpstr>
      <vt:lpstr>Apache JMeter™ 3.0 w praktyce</vt:lpstr>
      <vt:lpstr>Prezentacja programu PowerPoint</vt:lpstr>
      <vt:lpstr>Refleksja</vt:lpstr>
      <vt:lpstr>Apache JMeter™ 3.0 w teorii</vt:lpstr>
      <vt:lpstr>Framework</vt:lpstr>
      <vt:lpstr>Apache JMeter™ 3.0 – podstawy</vt:lpstr>
      <vt:lpstr>Apache JMeter™ 3.0 – nowości</vt:lpstr>
      <vt:lpstr>Prezentacja programu PowerPoint</vt:lpstr>
      <vt:lpstr>Demo 1 – Hello PTaQ World!</vt:lpstr>
      <vt:lpstr>Demo 2 – RESTful API</vt:lpstr>
      <vt:lpstr>Demo 3 – DBMS</vt:lpstr>
      <vt:lpstr>Demo 4 – Regresja</vt:lpstr>
      <vt:lpstr>Demo 5 – Stres testy</vt:lpstr>
      <vt:lpstr>Demo 6 – Gra on-line</vt:lpstr>
      <vt:lpstr>Demo 7 – Nagraj &gt; Odtwórz</vt:lpstr>
      <vt:lpstr>Prezentacja programu PowerPoint</vt:lpstr>
      <vt:lpstr>Apache JMeter™ 3.0 – podsumowanie</vt:lpstr>
      <vt:lpstr>Odniesienia</vt:lpstr>
      <vt:lpstr>Pytania i odpowiedzi</vt:lpstr>
      <vt:lpstr>Prezentacja programu PowerPoint</vt:lpstr>
    </vt:vector>
  </TitlesOfParts>
  <Company>GFT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Partner for digital transformation</dc:title>
  <dc:creator>GFT</dc:creator>
  <cp:lastModifiedBy>Adrian Bala</cp:lastModifiedBy>
  <cp:revision>173</cp:revision>
  <cp:lastPrinted>2015-12-14T14:13:14Z</cp:lastPrinted>
  <dcterms:created xsi:type="dcterms:W3CDTF">2015-10-14T12:33:52Z</dcterms:created>
  <dcterms:modified xsi:type="dcterms:W3CDTF">2016-09-07T23:03:15Z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92378f2a-4e8b-4c01-bc57-6d37445ccdef</vt:lpwstr>
  </property>
  <property fmtid="{D5CDD505-2E9C-101B-9397-08002B2CF9AE}" pid="3" name="ContentTypeId">
    <vt:lpwstr>0x01010003131D59A399F34DBFB77ABDE417A7CD</vt:lpwstr>
  </property>
</Properties>
</file>